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37"/>
  </p:notesMasterIdLst>
  <p:handoutMasterIdLst>
    <p:handoutMasterId r:id="rId38"/>
  </p:handoutMasterIdLst>
  <p:sldIdLst>
    <p:sldId id="256" r:id="rId5"/>
    <p:sldId id="276" r:id="rId6"/>
    <p:sldId id="281" r:id="rId7"/>
    <p:sldId id="257" r:id="rId8"/>
    <p:sldId id="258" r:id="rId9"/>
    <p:sldId id="259" r:id="rId10"/>
    <p:sldId id="260" r:id="rId11"/>
    <p:sldId id="261" r:id="rId12"/>
    <p:sldId id="263" r:id="rId13"/>
    <p:sldId id="282" r:id="rId14"/>
    <p:sldId id="262" r:id="rId15"/>
    <p:sldId id="264" r:id="rId16"/>
    <p:sldId id="283" r:id="rId17"/>
    <p:sldId id="265" r:id="rId18"/>
    <p:sldId id="287" r:id="rId19"/>
    <p:sldId id="266" r:id="rId20"/>
    <p:sldId id="267" r:id="rId21"/>
    <p:sldId id="268" r:id="rId22"/>
    <p:sldId id="269" r:id="rId23"/>
    <p:sldId id="284" r:id="rId24"/>
    <p:sldId id="270" r:id="rId25"/>
    <p:sldId id="280" r:id="rId26"/>
    <p:sldId id="285" r:id="rId27"/>
    <p:sldId id="279" r:id="rId28"/>
    <p:sldId id="271" r:id="rId29"/>
    <p:sldId id="286" r:id="rId30"/>
    <p:sldId id="272" r:id="rId31"/>
    <p:sldId id="273" r:id="rId32"/>
    <p:sldId id="274" r:id="rId33"/>
    <p:sldId id="277" r:id="rId34"/>
    <p:sldId id="278" r:id="rId35"/>
    <p:sldId id="275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 autoAdjust="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18FA9B-3E06-41AF-BDF7-6710797097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F9B942-99CF-4AC4-9F77-E625D2C71C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2813-601B-4697-B14D-16502760099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AD4C1D-64AA-4DA1-8A75-FCF5ECA450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886DA9-2A38-4F39-B33B-4F7B5E4444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5EF03-110B-4710-A708-FEF192761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21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F8F91-4F38-4A01-947F-C76C21BA8A7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CCA95-4F40-4CDD-BF1E-B8C9EB86E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9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CCA95-4F40-4CDD-BF1E-B8C9EB86EE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10/18/2022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7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10/18/2022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178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10/18/2022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6423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10/18/2022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2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10/18/2022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646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10/18/2022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5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10/18/2022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2361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10/18/2022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66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10/18/2022</a:t>
            </a:fld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2467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10/18/2022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036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10/18/2022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670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7810A5-1A13-4087-8DFA-155E6E5B5D73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1758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Bayfield Electric Cooperative’s DER Policy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Cheq Bay Renewables</a:t>
            </a:r>
          </a:p>
        </p:txBody>
      </p:sp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FEE87-FD8D-C29E-A562-A3D25F81E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 to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F8E2B-202D-F883-FD72-031A8F5B5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Sending snail-mail cost BEC $5K per letter</a:t>
            </a:r>
          </a:p>
          <a:p>
            <a:r>
              <a:rPr lang="en-US" sz="2800" dirty="0"/>
              <a:t>Sending an email or text costs $0</a:t>
            </a:r>
          </a:p>
          <a:p>
            <a:r>
              <a:rPr lang="en-US" sz="2800" dirty="0"/>
              <a:t>Posting on website frequently drives repeat visits</a:t>
            </a:r>
          </a:p>
        </p:txBody>
      </p:sp>
    </p:spTree>
    <p:extLst>
      <p:ext uri="{BB962C8B-B14F-4D97-AF65-F5344CB8AC3E}">
        <p14:creationId xmlns:p14="http://schemas.microsoft.com/office/powerpoint/2010/main" val="1933872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AFC62-0134-E103-FD09-C024D08F7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Group Established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903E2-D804-5319-332B-87B289D90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Work Group tasked to analyze solar impact on system and suggest solutions</a:t>
            </a:r>
          </a:p>
          <a:p>
            <a:r>
              <a:rPr lang="en-US" sz="2800" dirty="0"/>
              <a:t>Work Group of 4: CEO, 2 board members, 1 BEC member</a:t>
            </a:r>
          </a:p>
          <a:p>
            <a:r>
              <a:rPr lang="en-US" sz="2800" dirty="0"/>
              <a:t>Presented findings to board in Jan. 2022</a:t>
            </a:r>
          </a:p>
        </p:txBody>
      </p:sp>
    </p:spTree>
    <p:extLst>
      <p:ext uri="{BB962C8B-B14F-4D97-AF65-F5344CB8AC3E}">
        <p14:creationId xmlns:p14="http://schemas.microsoft.com/office/powerpoint/2010/main" val="2587556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467E2-4443-0228-8A0D-CA4A64D86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Letter sent to Membership –March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A2443-F19B-51E0-3761-4EA7C0916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Shared results of “modeling tool” </a:t>
            </a:r>
          </a:p>
          <a:p>
            <a:pPr lvl="1"/>
            <a:r>
              <a:rPr lang="en-US" sz="2800" dirty="0"/>
              <a:t>“Subsidy is considerably smaller than anticipated”</a:t>
            </a:r>
          </a:p>
          <a:p>
            <a:r>
              <a:rPr lang="en-US" sz="2800" dirty="0"/>
              <a:t>Asked for additional input from members</a:t>
            </a:r>
          </a:p>
          <a:p>
            <a:r>
              <a:rPr lang="en-US" sz="2800" dirty="0"/>
              <a:t>Announced DER issue will be main topic of upcoming annual meeting</a:t>
            </a:r>
          </a:p>
          <a:p>
            <a:r>
              <a:rPr lang="en-US" sz="2800" dirty="0"/>
              <a:t>Copy of letter also on BEC website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94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BF00E-08EC-4821-5416-DE2F3F07B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on Member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AD23F-C288-4CFB-7F6B-CAC364204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BEC asked for member input 4 times</a:t>
            </a:r>
          </a:p>
          <a:p>
            <a:r>
              <a:rPr lang="en-US" sz="2800" dirty="0"/>
              <a:t>Board confirmed to me that they read and re-read and valued member input</a:t>
            </a:r>
          </a:p>
          <a:p>
            <a:r>
              <a:rPr lang="en-US" sz="2800" dirty="0"/>
              <a:t>Board also confirmed that member input was their “guiding light”</a:t>
            </a:r>
          </a:p>
          <a:p>
            <a:r>
              <a:rPr lang="en-US" sz="2800" dirty="0"/>
              <a:t>Board is in process of strategic plan and considering member survey</a:t>
            </a:r>
          </a:p>
        </p:txBody>
      </p:sp>
    </p:spTree>
    <p:extLst>
      <p:ext uri="{BB962C8B-B14F-4D97-AF65-F5344CB8AC3E}">
        <p14:creationId xmlns:p14="http://schemas.microsoft.com/office/powerpoint/2010/main" val="181636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C2E2C-872F-F8F1-F95E-354A7C98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 2022 – Annual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16BF1-4703-294B-2181-2742666E3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2.5 hour long meeting focused on DER policy</a:t>
            </a:r>
          </a:p>
          <a:p>
            <a:r>
              <a:rPr lang="en-US" sz="2800" dirty="0"/>
              <a:t>Detailed review of 2020 rate study and solar impact</a:t>
            </a:r>
          </a:p>
          <a:p>
            <a:r>
              <a:rPr lang="en-US" sz="2800" dirty="0"/>
              <a:t>Open questions and answer session</a:t>
            </a:r>
          </a:p>
          <a:p>
            <a:r>
              <a:rPr lang="en-US" sz="2800" dirty="0"/>
              <a:t>Recorded meeting posted on website</a:t>
            </a:r>
          </a:p>
        </p:txBody>
      </p:sp>
    </p:spTree>
    <p:extLst>
      <p:ext uri="{BB962C8B-B14F-4D97-AF65-F5344CB8AC3E}">
        <p14:creationId xmlns:p14="http://schemas.microsoft.com/office/powerpoint/2010/main" val="2591634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8AF22-223C-3F0D-2149-59859F1B6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 Kopel on BEC Positions</a:t>
            </a:r>
          </a:p>
        </p:txBody>
      </p:sp>
      <p:pic>
        <p:nvPicPr>
          <p:cNvPr id="5" name="2022 ANNUAL MEETING Zoom Recording - May 14 2022">
            <a:hlinkClick r:id="" action="ppaction://media"/>
            <a:extLst>
              <a:ext uri="{FF2B5EF4-FFF2-40B4-BE49-F238E27FC236}">
                <a16:creationId xmlns:a16="http://schemas.microsoft.com/office/drawing/2014/main" id="{50134FD4-19E8-5DB7-BAB5-4F653CCEA49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68663" y="2052638"/>
            <a:ext cx="6804025" cy="3997325"/>
          </a:xfrm>
        </p:spPr>
      </p:pic>
    </p:spTree>
    <p:extLst>
      <p:ext uri="{BB962C8B-B14F-4D97-AF65-F5344CB8AC3E}">
        <p14:creationId xmlns:p14="http://schemas.microsoft.com/office/powerpoint/2010/main" val="257828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7178-5EA0-189C-C912-E15FBA998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August 2022 Follow-up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D7383-FD37-272E-0567-DE33C4988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Zoom meeting about proposed DER policy</a:t>
            </a:r>
          </a:p>
          <a:p>
            <a:r>
              <a:rPr lang="en-US" sz="2800" dirty="0"/>
              <a:t>Posted recording and draft policy on BEC website</a:t>
            </a:r>
          </a:p>
          <a:p>
            <a:r>
              <a:rPr lang="en-US" sz="2800" dirty="0"/>
              <a:t>Asked for additional member input</a:t>
            </a:r>
          </a:p>
        </p:txBody>
      </p:sp>
    </p:spTree>
    <p:extLst>
      <p:ext uri="{BB962C8B-B14F-4D97-AF65-F5344CB8AC3E}">
        <p14:creationId xmlns:p14="http://schemas.microsoft.com/office/powerpoint/2010/main" val="66022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92ED6-77F6-AE72-9820-6915C3676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13,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BB749-FA89-29FB-E7ED-BC144FB8F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BEC Board approved new DER policy</a:t>
            </a:r>
          </a:p>
          <a:p>
            <a:r>
              <a:rPr lang="en-US" sz="3200" dirty="0"/>
              <a:t>Posted final policy, interconnection and net-metering agreement on BEC website</a:t>
            </a:r>
          </a:p>
        </p:txBody>
      </p:sp>
    </p:spTree>
    <p:extLst>
      <p:ext uri="{BB962C8B-B14F-4D97-AF65-F5344CB8AC3E}">
        <p14:creationId xmlns:p14="http://schemas.microsoft.com/office/powerpoint/2010/main" val="2054141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CD364-79AF-1403-6F49-7F2E3CF2B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of New DER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9FF0D-095C-009E-0502-9675FDCC8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Payback rate for solar put on grid is 100% of retail rate until April 1, 2025</a:t>
            </a:r>
          </a:p>
          <a:p>
            <a:r>
              <a:rPr lang="en-US" sz="2800" dirty="0"/>
              <a:t>After April 1, 2025, payback rate for solar put on grid is 90% of retail rate</a:t>
            </a:r>
          </a:p>
          <a:p>
            <a:r>
              <a:rPr lang="en-US" sz="2800" dirty="0"/>
              <a:t>20-year contract guaranteeing 90% payback rate starts April 1, 2025</a:t>
            </a:r>
          </a:p>
          <a:p>
            <a:r>
              <a:rPr lang="en-US" sz="2800" dirty="0"/>
              <a:t>Any excess over annual usage paid at BEC avoided cost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94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7EBB-15EA-1780-2D10-CA5E6ECE97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DER  Analysis Tool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430941-182C-56CC-C676-323240AF37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Cheq Bay Renewables Open-source Template</a:t>
            </a:r>
          </a:p>
        </p:txBody>
      </p:sp>
    </p:spTree>
    <p:extLst>
      <p:ext uri="{BB962C8B-B14F-4D97-AF65-F5344CB8AC3E}">
        <p14:creationId xmlns:p14="http://schemas.microsoft.com/office/powerpoint/2010/main" val="2768712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E59BC-342E-67BC-52CC-DC9674FC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Perspective/Disclaimer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E3522-AAF8-463D-83E5-E8561858C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 am a member of Bayfield Electric Cooperative</a:t>
            </a:r>
          </a:p>
          <a:p>
            <a:r>
              <a:rPr lang="en-US" sz="2800" dirty="0"/>
              <a:t>I am not a board member or employee</a:t>
            </a:r>
          </a:p>
          <a:p>
            <a:r>
              <a:rPr lang="en-US" sz="2800" dirty="0"/>
              <a:t>I am President of Cheq Bay Renewables</a:t>
            </a:r>
          </a:p>
          <a:p>
            <a:pPr lvl="1"/>
            <a:r>
              <a:rPr lang="en-US" sz="2800" dirty="0"/>
              <a:t>A non-profit, 100% volunteer organization</a:t>
            </a:r>
          </a:p>
          <a:p>
            <a:pPr lvl="1"/>
            <a:r>
              <a:rPr lang="en-US" sz="2800" dirty="0"/>
              <a:t>Mission is to advocate for clean energy</a:t>
            </a:r>
          </a:p>
        </p:txBody>
      </p:sp>
    </p:spTree>
    <p:extLst>
      <p:ext uri="{BB962C8B-B14F-4D97-AF65-F5344CB8AC3E}">
        <p14:creationId xmlns:p14="http://schemas.microsoft.com/office/powerpoint/2010/main" val="3030225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46DA8-5722-6AAD-1D67-09AE730E9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about Transparency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91144-B7F0-45B9-FF34-BABA2ED60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BEC “Tool” contains economic data (economic participation co-op principle)</a:t>
            </a:r>
          </a:p>
          <a:p>
            <a:r>
              <a:rPr lang="en-US" sz="2800" dirty="0"/>
              <a:t>Members “own” the cooperative (information co-op principle)</a:t>
            </a:r>
          </a:p>
          <a:p>
            <a:r>
              <a:rPr lang="en-US" sz="2800" dirty="0"/>
              <a:t>Utilities in WI have monopoly status, not a competitive market</a:t>
            </a:r>
          </a:p>
          <a:p>
            <a:r>
              <a:rPr lang="en-US" sz="2800" dirty="0"/>
              <a:t>CBR has refined tool as generic template (you supply data)</a:t>
            </a:r>
          </a:p>
        </p:txBody>
      </p:sp>
    </p:spTree>
    <p:extLst>
      <p:ext uri="{BB962C8B-B14F-4D97-AF65-F5344CB8AC3E}">
        <p14:creationId xmlns:p14="http://schemas.microsoft.com/office/powerpoint/2010/main" val="1512527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D6F72-C571-9217-BF35-32380E0A9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 Tool – BEC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D88D1-0132-D2C3-9F5D-2DCFC1BA9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Non-solar members were subsidizing solar members about $0.32 per month ($3.88/year)</a:t>
            </a:r>
          </a:p>
          <a:p>
            <a:pPr lvl="1"/>
            <a:r>
              <a:rPr lang="en-US" sz="2400" dirty="0"/>
              <a:t>Value of Solar at avoided cost (fuel cost)</a:t>
            </a:r>
          </a:p>
        </p:txBody>
      </p:sp>
    </p:spTree>
    <p:extLst>
      <p:ext uri="{BB962C8B-B14F-4D97-AF65-F5344CB8AC3E}">
        <p14:creationId xmlns:p14="http://schemas.microsoft.com/office/powerpoint/2010/main" val="3578519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B851-71D4-2CA8-06F5-D14D8B905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516" y="808056"/>
            <a:ext cx="8468623" cy="1077229"/>
          </a:xfrm>
        </p:spPr>
        <p:txBody>
          <a:bodyPr/>
          <a:lstStyle/>
          <a:p>
            <a:r>
              <a:rPr lang="en-US" dirty="0"/>
              <a:t>Public Benefits Program vs. Solar Impact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5ED8490-9816-62C5-5702-C932382168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063127"/>
              </p:ext>
            </p:extLst>
          </p:nvPr>
        </p:nvGraphicFramePr>
        <p:xfrm>
          <a:off x="2101514" y="3072669"/>
          <a:ext cx="8468625" cy="19000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7768">
                  <a:extLst>
                    <a:ext uri="{9D8B030D-6E8A-4147-A177-3AD203B41FA5}">
                      <a16:colId xmlns:a16="http://schemas.microsoft.com/office/drawing/2014/main" val="3848114921"/>
                    </a:ext>
                  </a:extLst>
                </a:gridCol>
                <a:gridCol w="973221">
                  <a:extLst>
                    <a:ext uri="{9D8B030D-6E8A-4147-A177-3AD203B41FA5}">
                      <a16:colId xmlns:a16="http://schemas.microsoft.com/office/drawing/2014/main" val="2746435045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689362416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178260150"/>
                    </a:ext>
                  </a:extLst>
                </a:gridCol>
                <a:gridCol w="2097236">
                  <a:extLst>
                    <a:ext uri="{9D8B030D-6E8A-4147-A177-3AD203B41FA5}">
                      <a16:colId xmlns:a16="http://schemas.microsoft.com/office/drawing/2014/main" val="16800676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 Benefits Program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Solar Impact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74644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2002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2022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2022 adjusted for Inflation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100% Net-metering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9892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Per member per month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$1.33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$1.31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$2.19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$0.32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2563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144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41B342-3A6C-3F2C-6CC6-951A4D801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274" y="904143"/>
            <a:ext cx="8935452" cy="19433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0F0DED-688A-548C-91C3-ED4A903DB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336" y="4010526"/>
            <a:ext cx="8935451" cy="25903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D105BF-7BDF-24D3-0823-615E5241DF02}"/>
              </a:ext>
            </a:extLst>
          </p:cNvPr>
          <p:cNvSpPr txBox="1"/>
          <p:nvPr/>
        </p:nvSpPr>
        <p:spPr>
          <a:xfrm>
            <a:off x="1652336" y="257171"/>
            <a:ext cx="978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2002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38B533-FDBB-60A2-9DE4-88EBCFEC1F1D}"/>
              </a:ext>
            </a:extLst>
          </p:cNvPr>
          <p:cNvSpPr txBox="1"/>
          <p:nvPr/>
        </p:nvSpPr>
        <p:spPr>
          <a:xfrm>
            <a:off x="1780673" y="3320171"/>
            <a:ext cx="1844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824888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E992B-43CE-1780-4D7A-2CEA28C2D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Value of Solar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B0C2FDA-8F5A-82DA-BF47-B062111E3F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208265"/>
              </p:ext>
            </p:extLst>
          </p:nvPr>
        </p:nvGraphicFramePr>
        <p:xfrm>
          <a:off x="1573212" y="1885285"/>
          <a:ext cx="9045576" cy="2892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1394">
                  <a:extLst>
                    <a:ext uri="{9D8B030D-6E8A-4147-A177-3AD203B41FA5}">
                      <a16:colId xmlns:a16="http://schemas.microsoft.com/office/drawing/2014/main" val="2793266412"/>
                    </a:ext>
                  </a:extLst>
                </a:gridCol>
                <a:gridCol w="2261394">
                  <a:extLst>
                    <a:ext uri="{9D8B030D-6E8A-4147-A177-3AD203B41FA5}">
                      <a16:colId xmlns:a16="http://schemas.microsoft.com/office/drawing/2014/main" val="4244674070"/>
                    </a:ext>
                  </a:extLst>
                </a:gridCol>
                <a:gridCol w="2261394">
                  <a:extLst>
                    <a:ext uri="{9D8B030D-6E8A-4147-A177-3AD203B41FA5}">
                      <a16:colId xmlns:a16="http://schemas.microsoft.com/office/drawing/2014/main" val="701236451"/>
                    </a:ext>
                  </a:extLst>
                </a:gridCol>
                <a:gridCol w="2261394">
                  <a:extLst>
                    <a:ext uri="{9D8B030D-6E8A-4147-A177-3AD203B41FA5}">
                      <a16:colId xmlns:a16="http://schemas.microsoft.com/office/drawing/2014/main" val="38486374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100% Net-metering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90% Net-metering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90% Net-metering plus Environmental Benefits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1680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Subsidy per member per month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$0.32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$0.28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$0.12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4783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36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D4829-DA2A-6458-ABE3-B638889BE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Subsidies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B1C8C-0EC4-880B-73F8-7DC3596D2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2020 Rate Study showed much larger subsidies between rate classes</a:t>
            </a:r>
          </a:p>
          <a:p>
            <a:r>
              <a:rPr lang="en-US" sz="2800" dirty="0"/>
              <a:t>It is common for subsidies even within a rate class</a:t>
            </a:r>
          </a:p>
          <a:p>
            <a:pPr lvl="1"/>
            <a:r>
              <a:rPr lang="en-US" sz="2800" dirty="0"/>
              <a:t>Large users subsidize low users because facility charge doesn’t cover all fixed charges</a:t>
            </a:r>
          </a:p>
        </p:txBody>
      </p:sp>
    </p:spTree>
    <p:extLst>
      <p:ext uri="{BB962C8B-B14F-4D97-AF65-F5344CB8AC3E}">
        <p14:creationId xmlns:p14="http://schemas.microsoft.com/office/powerpoint/2010/main" val="1395747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7434F-11DA-EC3D-5602-7EAC3CABF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Subsidy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33747-C5E2-5F81-3E1E-83E609481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 price of a postage stamp is about twice the BEC solar subsidy</a:t>
            </a:r>
          </a:p>
          <a:p>
            <a:r>
              <a:rPr lang="en-US" sz="2800" dirty="0"/>
              <a:t>Paperless billing saves the cost of not only a stamp, but the paper and staff time to process</a:t>
            </a:r>
          </a:p>
          <a:p>
            <a:r>
              <a:rPr lang="en-US" sz="2800" dirty="0"/>
              <a:t>Paperless members are subsidizing members choosing paper billing at about 3-4 times the solar subsidy</a:t>
            </a:r>
          </a:p>
        </p:txBody>
      </p:sp>
    </p:spTree>
    <p:extLst>
      <p:ext uri="{BB962C8B-B14F-4D97-AF65-F5344CB8AC3E}">
        <p14:creationId xmlns:p14="http://schemas.microsoft.com/office/powerpoint/2010/main" val="3610051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B32F5-3A9B-0AB6-B9EE-02E7AE660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 Board Reaction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1BBB7-221F-E832-898A-0CFB15348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“You mean we have been dealing with all this for two years [and it only amounts to $0.32 per member per month]?”</a:t>
            </a:r>
          </a:p>
        </p:txBody>
      </p:sp>
    </p:spTree>
    <p:extLst>
      <p:ext uri="{BB962C8B-B14F-4D97-AF65-F5344CB8AC3E}">
        <p14:creationId xmlns:p14="http://schemas.microsoft.com/office/powerpoint/2010/main" val="117530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36D67-8959-5EF0-F3EA-AF090AFA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D1862-4196-41AD-6316-689D800FD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Input Values can be updated, solar impact reviewed, and DER payback rate adjusted as needed</a:t>
            </a:r>
          </a:p>
          <a:p>
            <a:r>
              <a:rPr lang="en-US" sz="2800" dirty="0"/>
              <a:t>Solar impact is evaluated mathematically, not emotionally or reactively</a:t>
            </a:r>
          </a:p>
          <a:p>
            <a:r>
              <a:rPr lang="en-US" sz="2800" dirty="0"/>
              <a:t>“Avoided Cost” definition can be adjusted</a:t>
            </a:r>
          </a:p>
        </p:txBody>
      </p:sp>
    </p:spTree>
    <p:extLst>
      <p:ext uri="{BB962C8B-B14F-4D97-AF65-F5344CB8AC3E}">
        <p14:creationId xmlns:p14="http://schemas.microsoft.com/office/powerpoint/2010/main" val="652051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D7A66-3B3E-ACED-BEF3-B18E0A21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20-year Contract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FD718-CD56-B8E9-FC96-D26AB0D49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583267"/>
            <a:ext cx="7796540" cy="4466677"/>
          </a:xfrm>
        </p:spPr>
        <p:txBody>
          <a:bodyPr/>
          <a:lstStyle/>
          <a:p>
            <a:r>
              <a:rPr lang="en-US" sz="2800" dirty="0"/>
              <a:t>Contract payback rate is 90% of retail value which cannot be changed</a:t>
            </a:r>
          </a:p>
          <a:p>
            <a:r>
              <a:rPr lang="en-US" sz="2800" dirty="0"/>
              <a:t>Board can adjust 90% rate for new solar installations if needed</a:t>
            </a:r>
          </a:p>
          <a:p>
            <a:r>
              <a:rPr lang="en-US" sz="2800" dirty="0"/>
              <a:t>Contract not transferable</a:t>
            </a:r>
          </a:p>
          <a:p>
            <a:r>
              <a:rPr lang="en-US" sz="2800" dirty="0"/>
              <a:t>20-year period starts on April 1, 2025</a:t>
            </a:r>
          </a:p>
        </p:txBody>
      </p:sp>
    </p:spTree>
    <p:extLst>
      <p:ext uri="{BB962C8B-B14F-4D97-AF65-F5344CB8AC3E}">
        <p14:creationId xmlns:p14="http://schemas.microsoft.com/office/powerpoint/2010/main" val="3013538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42F98-D874-7673-4C03-B25B592C8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Cooperative Month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ED87F-A51C-356D-C79C-D42A71458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7 cooperative principles –  today’s focus:</a:t>
            </a:r>
          </a:p>
          <a:p>
            <a:pPr lvl="1"/>
            <a:r>
              <a:rPr lang="en-US" sz="2800" dirty="0"/>
              <a:t>Democratic control</a:t>
            </a:r>
          </a:p>
          <a:p>
            <a:pPr lvl="1"/>
            <a:r>
              <a:rPr lang="en-US" sz="2800" dirty="0"/>
              <a:t>Economic participation</a:t>
            </a:r>
          </a:p>
          <a:p>
            <a:pPr lvl="1"/>
            <a:r>
              <a:rPr lang="en-US" sz="2800" dirty="0"/>
              <a:t>Education, training and information</a:t>
            </a:r>
          </a:p>
          <a:p>
            <a:pPr lvl="1"/>
            <a:r>
              <a:rPr lang="en-US" sz="2800" dirty="0"/>
              <a:t>Cooperation among cooperatives</a:t>
            </a:r>
          </a:p>
        </p:txBody>
      </p:sp>
    </p:spTree>
    <p:extLst>
      <p:ext uri="{BB962C8B-B14F-4D97-AF65-F5344CB8AC3E}">
        <p14:creationId xmlns:p14="http://schemas.microsoft.com/office/powerpoint/2010/main" val="1786453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4B9DC-82D1-6BAA-E876-3E2F3265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– Documents BEC posted on website during DER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BEC2D-ECCE-6071-2471-063A70FC1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 Letters sent to members</a:t>
            </a:r>
          </a:p>
          <a:p>
            <a:r>
              <a:rPr lang="en-US" sz="2800" dirty="0"/>
              <a:t>Video of annual meeting</a:t>
            </a:r>
          </a:p>
          <a:p>
            <a:r>
              <a:rPr lang="en-US" sz="2800" dirty="0"/>
              <a:t>Video of follow-up meeting and Presentation</a:t>
            </a:r>
          </a:p>
          <a:p>
            <a:r>
              <a:rPr lang="en-US" sz="2800" dirty="0"/>
              <a:t>Draft DER policy, interconnection agreement and contract</a:t>
            </a:r>
          </a:p>
          <a:p>
            <a:r>
              <a:rPr lang="en-US" sz="2800" dirty="0"/>
              <a:t>Timeline of complete DER review process</a:t>
            </a:r>
          </a:p>
        </p:txBody>
      </p:sp>
    </p:spTree>
    <p:extLst>
      <p:ext uri="{BB962C8B-B14F-4D97-AF65-F5344CB8AC3E}">
        <p14:creationId xmlns:p14="http://schemas.microsoft.com/office/powerpoint/2010/main" val="1715468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4A565-302C-69F5-9F68-8662A4BC2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Also Available: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DB957-0199-0D98-FABA-BCE138A63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Timeline summary on Cheq Bay Renewables website</a:t>
            </a:r>
          </a:p>
          <a:p>
            <a:r>
              <a:rPr lang="en-US" sz="2800" dirty="0"/>
              <a:t>Solar Impact model template upon request:</a:t>
            </a:r>
          </a:p>
          <a:p>
            <a:pPr lvl="1"/>
            <a:r>
              <a:rPr lang="en-US" sz="2800" dirty="0"/>
              <a:t>cheqbayrenewables@gmail.com</a:t>
            </a:r>
          </a:p>
        </p:txBody>
      </p:sp>
    </p:spTree>
    <p:extLst>
      <p:ext uri="{BB962C8B-B14F-4D97-AF65-F5344CB8AC3E}">
        <p14:creationId xmlns:p14="http://schemas.microsoft.com/office/powerpoint/2010/main" val="2365922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95525-FCC5-EAF4-8A7D-D989C1D170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B600FC-AEC4-7BC6-4726-BB2BFCC1C2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www.cheqbayrenewables.org</a:t>
            </a:r>
          </a:p>
          <a:p>
            <a:r>
              <a:rPr lang="en-US" dirty="0"/>
              <a:t>cheqbayrenewables@gmail.com</a:t>
            </a:r>
          </a:p>
        </p:txBody>
      </p:sp>
    </p:spTree>
    <p:extLst>
      <p:ext uri="{BB962C8B-B14F-4D97-AF65-F5344CB8AC3E}">
        <p14:creationId xmlns:p14="http://schemas.microsoft.com/office/powerpoint/2010/main" val="1043216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D5FD-D8B9-AE72-7ED1-A041199DD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232" y="808056"/>
            <a:ext cx="8195907" cy="1077229"/>
          </a:xfrm>
        </p:spPr>
        <p:txBody>
          <a:bodyPr/>
          <a:lstStyle/>
          <a:p>
            <a:r>
              <a:rPr lang="en-US" dirty="0"/>
              <a:t>Key Points of BEC’s DER Policy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95B49-89E3-88D1-11DE-A8315D9EF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Process encouraged member input (Co-op principle - democratic process)</a:t>
            </a:r>
          </a:p>
          <a:p>
            <a:r>
              <a:rPr lang="en-US" sz="2800" dirty="0"/>
              <a:t>Impact of Solar PV was mathematically quantified (Co-op principle - economic participation)</a:t>
            </a:r>
          </a:p>
          <a:p>
            <a:r>
              <a:rPr lang="en-US" sz="2800" dirty="0"/>
              <a:t>Solution included a new 20-year contract</a:t>
            </a:r>
          </a:p>
        </p:txBody>
      </p:sp>
    </p:spTree>
    <p:extLst>
      <p:ext uri="{BB962C8B-B14F-4D97-AF65-F5344CB8AC3E}">
        <p14:creationId xmlns:p14="http://schemas.microsoft.com/office/powerpoint/2010/main" val="2058464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1916E-2D51-325B-24E5-94DCC1496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3D466-8EE9-EBE8-C590-3AAD25EFB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2016, commissioned community solar</a:t>
            </a:r>
          </a:p>
          <a:p>
            <a:r>
              <a:rPr lang="en-US" sz="2800" dirty="0"/>
              <a:t>February 2020, BEC board revised DER policy lowering exported solar PV to “avoided cost”</a:t>
            </a:r>
          </a:p>
          <a:p>
            <a:r>
              <a:rPr lang="en-US" sz="2800" dirty="0"/>
              <a:t>Decision was based on loss of revenue, although was not quantified</a:t>
            </a:r>
          </a:p>
          <a:p>
            <a:r>
              <a:rPr lang="en-US" sz="2800" dirty="0"/>
              <a:t>Policy was minimal amount required by FERC</a:t>
            </a:r>
          </a:p>
        </p:txBody>
      </p:sp>
    </p:spTree>
    <p:extLst>
      <p:ext uri="{BB962C8B-B14F-4D97-AF65-F5344CB8AC3E}">
        <p14:creationId xmlns:p14="http://schemas.microsoft.com/office/powerpoint/2010/main" val="2764799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D093E-E136-E1FA-6AE1-CDFF3D693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of 2020 DER Policy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40135-2440-FA99-F457-9B359E38B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88 members owning solar felt “the rug had been pulled out from under them”</a:t>
            </a:r>
          </a:p>
          <a:p>
            <a:r>
              <a:rPr lang="en-US" sz="2800" dirty="0"/>
              <a:t>Contentious June 2020 annual meeting</a:t>
            </a:r>
          </a:p>
          <a:p>
            <a:r>
              <a:rPr lang="en-US" sz="2800" dirty="0"/>
              <a:t>New solar installations were drastically reduced</a:t>
            </a:r>
          </a:p>
        </p:txBody>
      </p:sp>
    </p:spTree>
    <p:extLst>
      <p:ext uri="{BB962C8B-B14F-4D97-AF65-F5344CB8AC3E}">
        <p14:creationId xmlns:p14="http://schemas.microsoft.com/office/powerpoint/2010/main" val="4045326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A972F-8EF1-FC14-F303-F51C08262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Meanwhile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0FD06-DC90-C277-A430-098BF97D7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Board did extensive research in finding a new CEO to replace retiring CEO</a:t>
            </a:r>
          </a:p>
          <a:p>
            <a:r>
              <a:rPr lang="en-US" sz="2800" dirty="0"/>
              <a:t>Chris Kopel started as the new CEO, April 2021</a:t>
            </a:r>
          </a:p>
          <a:p>
            <a:r>
              <a:rPr lang="en-US" sz="2800" dirty="0"/>
              <a:t>New board member elected who ran on “transparency and member input”</a:t>
            </a:r>
          </a:p>
        </p:txBody>
      </p:sp>
    </p:spTree>
    <p:extLst>
      <p:ext uri="{BB962C8B-B14F-4D97-AF65-F5344CB8AC3E}">
        <p14:creationId xmlns:p14="http://schemas.microsoft.com/office/powerpoint/2010/main" val="2588405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375D4-472C-6816-BB1F-2060D6491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August 2021 Letter to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D2265-1814-4022-8A69-A591A1AC9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Letter stated:</a:t>
            </a:r>
          </a:p>
          <a:p>
            <a:pPr lvl="1"/>
            <a:r>
              <a:rPr lang="en-US" sz="2800" dirty="0"/>
              <a:t>Intent to review DER Policy</a:t>
            </a:r>
          </a:p>
          <a:p>
            <a:pPr lvl="1"/>
            <a:r>
              <a:rPr lang="en-US" sz="2800" dirty="0"/>
              <a:t>Acknowledged 2020 policy change “was made without input, communications, or feedback from the membership”</a:t>
            </a:r>
          </a:p>
          <a:p>
            <a:pPr lvl="1"/>
            <a:r>
              <a:rPr lang="en-US" sz="2800" dirty="0"/>
              <a:t>Copy of letter on BEC website</a:t>
            </a:r>
          </a:p>
        </p:txBody>
      </p:sp>
    </p:spTree>
    <p:extLst>
      <p:ext uri="{BB962C8B-B14F-4D97-AF65-F5344CB8AC3E}">
        <p14:creationId xmlns:p14="http://schemas.microsoft.com/office/powerpoint/2010/main" val="2469005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1BA19-A6AB-8D07-AEEA-B522F9159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August 2021 Letter also stated: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76C59-0846-115F-5D3B-68BE4030F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“..this time we will do it with a process incorporating the membership”</a:t>
            </a:r>
          </a:p>
          <a:p>
            <a:r>
              <a:rPr lang="en-US" sz="2800" dirty="0"/>
              <a:t>Set date for initial member feedback: October 7, 2021</a:t>
            </a:r>
          </a:p>
          <a:p>
            <a:r>
              <a:rPr lang="en-US" sz="2800" dirty="0"/>
              <a:t>Encouraged membership to communicate via electronic means</a:t>
            </a:r>
          </a:p>
        </p:txBody>
      </p:sp>
    </p:spTree>
    <p:extLst>
      <p:ext uri="{BB962C8B-B14F-4D97-AF65-F5344CB8AC3E}">
        <p14:creationId xmlns:p14="http://schemas.microsoft.com/office/powerpoint/2010/main" val="16045086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2F7BF6-CD39-4568-B8BD-EA8D252E10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B0F2AC-8567-4D03-BFFC-653DB596C528}">
  <ds:schemaRefs>
    <ds:schemaRef ds:uri="http://schemas.microsoft.com/office/2006/documentManagement/types"/>
    <ds:schemaRef ds:uri="http://www.w3.org/XML/1998/namespace"/>
    <ds:schemaRef ds:uri="http://schemas.microsoft.com/sharepoint/v3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230e9df3-be65-4c73-a93b-d1236ebd677e"/>
    <ds:schemaRef ds:uri="16c05727-aa75-4e4a-9b5f-8a80a1165891"/>
    <ds:schemaRef ds:uri="71af3243-3dd4-4a8d-8c0d-dd76da1f02a5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50455F8-10A0-4EEF-9BB1-9035E295B1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tf16401379_wac</Template>
  <TotalTime>0</TotalTime>
  <Words>1012</Words>
  <Application>Microsoft Office PowerPoint</Application>
  <PresentationFormat>Widescreen</PresentationFormat>
  <Paragraphs>144</Paragraphs>
  <Slides>32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MS Shell Dlg 2</vt:lpstr>
      <vt:lpstr>Wingdings</vt:lpstr>
      <vt:lpstr>Wingdings 3</vt:lpstr>
      <vt:lpstr>Madison</vt:lpstr>
      <vt:lpstr>Bayfield Electric Cooperative’s DER Policy</vt:lpstr>
      <vt:lpstr>Perspective/Disclaimer</vt:lpstr>
      <vt:lpstr>National Cooperative Month</vt:lpstr>
      <vt:lpstr>Key Points of BEC’s DER Policy Success</vt:lpstr>
      <vt:lpstr>Background</vt:lpstr>
      <vt:lpstr>Result of 2020 DER Policy Change</vt:lpstr>
      <vt:lpstr>Meanwhile</vt:lpstr>
      <vt:lpstr>August 2021 Letter to Members</vt:lpstr>
      <vt:lpstr>August 2021 Letter also stated:</vt:lpstr>
      <vt:lpstr>Communication  to Members</vt:lpstr>
      <vt:lpstr>Work Group Established</vt:lpstr>
      <vt:lpstr>Second Letter sent to Membership –March 2022</vt:lpstr>
      <vt:lpstr>Note on Member Input</vt:lpstr>
      <vt:lpstr>May 2022 – Annual Meeting</vt:lpstr>
      <vt:lpstr>Chris Kopel on BEC Positions</vt:lpstr>
      <vt:lpstr>August 2022 Follow-up Meeting</vt:lpstr>
      <vt:lpstr>October 13, 2022</vt:lpstr>
      <vt:lpstr>Highlights of New DER Policy</vt:lpstr>
      <vt:lpstr>DER  Analysis Tool</vt:lpstr>
      <vt:lpstr>Note about Transparency</vt:lpstr>
      <vt:lpstr>DER Tool – BEC Analysis</vt:lpstr>
      <vt:lpstr>Public Benefits Program vs. Solar Impact</vt:lpstr>
      <vt:lpstr>PowerPoint Presentation</vt:lpstr>
      <vt:lpstr>The Value of Solar</vt:lpstr>
      <vt:lpstr>About Subsidies</vt:lpstr>
      <vt:lpstr>Subsidy Example</vt:lpstr>
      <vt:lpstr>BEC Board Reaction</vt:lpstr>
      <vt:lpstr>Tool Benefits</vt:lpstr>
      <vt:lpstr>20-year Contract</vt:lpstr>
      <vt:lpstr>Summary – Documents BEC posted on website during DER development</vt:lpstr>
      <vt:lpstr>Also Available: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2022-10-04T12:57:21Z</dcterms:created>
  <dcterms:modified xsi:type="dcterms:W3CDTF">2022-10-19T01:27:35Z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