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10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Bailey" userId="cb9d7c92027400a3" providerId="LiveId" clId="{237F7005-B088-40CF-89CC-FF045387D55F}"/>
    <pc:docChg chg="undo custSel addSld delSld modSld sldOrd">
      <pc:chgData name="William Bailey" userId="cb9d7c92027400a3" providerId="LiveId" clId="{237F7005-B088-40CF-89CC-FF045387D55F}" dt="2022-09-24T15:58:43.328" v="1302" actId="255"/>
      <pc:docMkLst>
        <pc:docMk/>
      </pc:docMkLst>
      <pc:sldChg chg="modSp mod">
        <pc:chgData name="William Bailey" userId="cb9d7c92027400a3" providerId="LiveId" clId="{237F7005-B088-40CF-89CC-FF045387D55F}" dt="2022-09-24T15:58:43.328" v="1302" actId="255"/>
        <pc:sldMkLst>
          <pc:docMk/>
          <pc:sldMk cId="4144221" sldId="256"/>
        </pc:sldMkLst>
        <pc:spChg chg="mod">
          <ac:chgData name="William Bailey" userId="cb9d7c92027400a3" providerId="LiveId" clId="{237F7005-B088-40CF-89CC-FF045387D55F}" dt="2022-09-24T15:58:43.328" v="1302" actId="255"/>
          <ac:spMkLst>
            <pc:docMk/>
            <pc:sldMk cId="4144221" sldId="256"/>
            <ac:spMk id="3" creationId="{00000000-0000-0000-0000-000000000000}"/>
          </ac:spMkLst>
        </pc:spChg>
      </pc:sldChg>
      <pc:sldChg chg="modSp add del mod">
        <pc:chgData name="William Bailey" userId="cb9d7c92027400a3" providerId="LiveId" clId="{237F7005-B088-40CF-89CC-FF045387D55F}" dt="2022-09-24T15:56:08.318" v="1293" actId="255"/>
        <pc:sldMkLst>
          <pc:docMk/>
          <pc:sldMk cId="1103041429" sldId="257"/>
        </pc:sldMkLst>
        <pc:spChg chg="mod">
          <ac:chgData name="William Bailey" userId="cb9d7c92027400a3" providerId="LiveId" clId="{237F7005-B088-40CF-89CC-FF045387D55F}" dt="2022-09-24T01:17:17.115" v="22" actId="20577"/>
          <ac:spMkLst>
            <pc:docMk/>
            <pc:sldMk cId="1103041429" sldId="257"/>
            <ac:spMk id="2" creationId="{4A936D77-690B-182E-E7CF-E72EE04D8766}"/>
          </ac:spMkLst>
        </pc:spChg>
        <pc:spChg chg="mod">
          <ac:chgData name="William Bailey" userId="cb9d7c92027400a3" providerId="LiveId" clId="{237F7005-B088-40CF-89CC-FF045387D55F}" dt="2022-09-24T15:56:08.318" v="1293" actId="255"/>
          <ac:spMkLst>
            <pc:docMk/>
            <pc:sldMk cId="1103041429" sldId="257"/>
            <ac:spMk id="3" creationId="{8D016DE0-1EFA-8EF7-6B25-AD79742AC66A}"/>
          </ac:spMkLst>
        </pc:spChg>
      </pc:sldChg>
      <pc:sldChg chg="modSp add del mod">
        <pc:chgData name="William Bailey" userId="cb9d7c92027400a3" providerId="LiveId" clId="{237F7005-B088-40CF-89CC-FF045387D55F}" dt="2022-09-24T15:56:31.219" v="1294" actId="255"/>
        <pc:sldMkLst>
          <pc:docMk/>
          <pc:sldMk cId="1446700599" sldId="258"/>
        </pc:sldMkLst>
        <pc:spChg chg="mod">
          <ac:chgData name="William Bailey" userId="cb9d7c92027400a3" providerId="LiveId" clId="{237F7005-B088-40CF-89CC-FF045387D55F}" dt="2022-09-24T15:56:31.219" v="1294" actId="255"/>
          <ac:spMkLst>
            <pc:docMk/>
            <pc:sldMk cId="1446700599" sldId="258"/>
            <ac:spMk id="3" creationId="{C0B9CAA4-44CC-0820-4FAB-9A68B2058AF1}"/>
          </ac:spMkLst>
        </pc:spChg>
      </pc:sldChg>
      <pc:sldChg chg="modSp mod">
        <pc:chgData name="William Bailey" userId="cb9d7c92027400a3" providerId="LiveId" clId="{237F7005-B088-40CF-89CC-FF045387D55F}" dt="2022-09-24T15:56:48.261" v="1295" actId="255"/>
        <pc:sldMkLst>
          <pc:docMk/>
          <pc:sldMk cId="1828166338" sldId="259"/>
        </pc:sldMkLst>
        <pc:spChg chg="mod">
          <ac:chgData name="William Bailey" userId="cb9d7c92027400a3" providerId="LiveId" clId="{237F7005-B088-40CF-89CC-FF045387D55F}" dt="2022-09-24T15:56:48.261" v="1295" actId="255"/>
          <ac:spMkLst>
            <pc:docMk/>
            <pc:sldMk cId="1828166338" sldId="259"/>
            <ac:spMk id="3" creationId="{454C5AC3-0061-AADE-AA74-100E43510D38}"/>
          </ac:spMkLst>
        </pc:spChg>
      </pc:sldChg>
      <pc:sldChg chg="modSp mod">
        <pc:chgData name="William Bailey" userId="cb9d7c92027400a3" providerId="LiveId" clId="{237F7005-B088-40CF-89CC-FF045387D55F}" dt="2022-09-24T15:57:04.222" v="1296" actId="255"/>
        <pc:sldMkLst>
          <pc:docMk/>
          <pc:sldMk cId="1888837424" sldId="260"/>
        </pc:sldMkLst>
        <pc:spChg chg="mod">
          <ac:chgData name="William Bailey" userId="cb9d7c92027400a3" providerId="LiveId" clId="{237F7005-B088-40CF-89CC-FF045387D55F}" dt="2022-09-24T15:57:04.222" v="1296" actId="255"/>
          <ac:spMkLst>
            <pc:docMk/>
            <pc:sldMk cId="1888837424" sldId="260"/>
            <ac:spMk id="3" creationId="{D95C7568-8EE1-072C-C6F7-8C81A8A201CB}"/>
          </ac:spMkLst>
        </pc:spChg>
      </pc:sldChg>
      <pc:sldChg chg="modSp mod">
        <pc:chgData name="William Bailey" userId="cb9d7c92027400a3" providerId="LiveId" clId="{237F7005-B088-40CF-89CC-FF045387D55F}" dt="2022-09-24T15:57:16.934" v="1297" actId="255"/>
        <pc:sldMkLst>
          <pc:docMk/>
          <pc:sldMk cId="2056231694" sldId="261"/>
        </pc:sldMkLst>
        <pc:spChg chg="mod">
          <ac:chgData name="William Bailey" userId="cb9d7c92027400a3" providerId="LiveId" clId="{237F7005-B088-40CF-89CC-FF045387D55F}" dt="2022-09-24T15:57:16.934" v="1297" actId="255"/>
          <ac:spMkLst>
            <pc:docMk/>
            <pc:sldMk cId="2056231694" sldId="261"/>
            <ac:spMk id="3" creationId="{B14E4AB7-F130-044B-EDCF-051CCFBDF678}"/>
          </ac:spMkLst>
        </pc:spChg>
      </pc:sldChg>
      <pc:sldChg chg="modSp mod">
        <pc:chgData name="William Bailey" userId="cb9d7c92027400a3" providerId="LiveId" clId="{237F7005-B088-40CF-89CC-FF045387D55F}" dt="2022-09-24T15:57:29.517" v="1298" actId="255"/>
        <pc:sldMkLst>
          <pc:docMk/>
          <pc:sldMk cId="2862246950" sldId="262"/>
        </pc:sldMkLst>
        <pc:spChg chg="mod">
          <ac:chgData name="William Bailey" userId="cb9d7c92027400a3" providerId="LiveId" clId="{237F7005-B088-40CF-89CC-FF045387D55F}" dt="2022-09-24T15:57:29.517" v="1298" actId="255"/>
          <ac:spMkLst>
            <pc:docMk/>
            <pc:sldMk cId="2862246950" sldId="262"/>
            <ac:spMk id="3" creationId="{237B9A0B-45E4-AD00-540F-F1626B6FFA07}"/>
          </ac:spMkLst>
        </pc:spChg>
      </pc:sldChg>
      <pc:sldChg chg="modSp mod">
        <pc:chgData name="William Bailey" userId="cb9d7c92027400a3" providerId="LiveId" clId="{237F7005-B088-40CF-89CC-FF045387D55F}" dt="2022-09-24T15:58:00.400" v="1300" actId="255"/>
        <pc:sldMkLst>
          <pc:docMk/>
          <pc:sldMk cId="1772464591" sldId="263"/>
        </pc:sldMkLst>
        <pc:spChg chg="mod">
          <ac:chgData name="William Bailey" userId="cb9d7c92027400a3" providerId="LiveId" clId="{237F7005-B088-40CF-89CC-FF045387D55F}" dt="2022-09-24T15:58:00.400" v="1300" actId="255"/>
          <ac:spMkLst>
            <pc:docMk/>
            <pc:sldMk cId="1772464591" sldId="263"/>
            <ac:spMk id="3" creationId="{AE9B7838-F4C8-3B65-C5A9-BA0F5C4617AD}"/>
          </ac:spMkLst>
        </pc:spChg>
      </pc:sldChg>
      <pc:sldChg chg="modSp mod ord">
        <pc:chgData name="William Bailey" userId="cb9d7c92027400a3" providerId="LiveId" clId="{237F7005-B088-40CF-89CC-FF045387D55F}" dt="2022-09-24T15:57:45.347" v="1299" actId="255"/>
        <pc:sldMkLst>
          <pc:docMk/>
          <pc:sldMk cId="2686128777" sldId="264"/>
        </pc:sldMkLst>
        <pc:spChg chg="mod">
          <ac:chgData name="William Bailey" userId="cb9d7c92027400a3" providerId="LiveId" clId="{237F7005-B088-40CF-89CC-FF045387D55F}" dt="2022-09-24T15:57:45.347" v="1299" actId="255"/>
          <ac:spMkLst>
            <pc:docMk/>
            <pc:sldMk cId="2686128777" sldId="264"/>
            <ac:spMk id="3" creationId="{01EE47FC-E6FC-7742-A32B-18F7FB4B5430}"/>
          </ac:spMkLst>
        </pc:spChg>
      </pc:sldChg>
      <pc:sldChg chg="modSp mod">
        <pc:chgData name="William Bailey" userId="cb9d7c92027400a3" providerId="LiveId" clId="{237F7005-B088-40CF-89CC-FF045387D55F}" dt="2022-09-24T15:58:10.879" v="1301" actId="255"/>
        <pc:sldMkLst>
          <pc:docMk/>
          <pc:sldMk cId="1352178337" sldId="265"/>
        </pc:sldMkLst>
        <pc:spChg chg="mod">
          <ac:chgData name="William Bailey" userId="cb9d7c92027400a3" providerId="LiveId" clId="{237F7005-B088-40CF-89CC-FF045387D55F}" dt="2022-09-24T15:58:10.879" v="1301" actId="255"/>
          <ac:spMkLst>
            <pc:docMk/>
            <pc:sldMk cId="1352178337" sldId="265"/>
            <ac:spMk id="3" creationId="{3094B0A6-650D-75F0-6198-5C177658356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Inflation Reduction 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Cheq Bay Renewables</a:t>
            </a:r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13577-4587-DA18-9351-20F38502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Geo-Thermal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B7838-F4C8-3B65-C5A9-BA0F5C461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Change:  Ground-sourced heat pumps now qualify for the 30% tax credit as well as Direct Pay for nonprofits, tribes and municipalities</a:t>
            </a:r>
          </a:p>
          <a:p>
            <a:r>
              <a:rPr lang="en-US" sz="3200" dirty="0"/>
              <a:t>Local Impact:  Replacing natural gas for heating is the next big challenge to reach carbon neutrality.</a:t>
            </a:r>
          </a:p>
        </p:txBody>
      </p:sp>
    </p:spTree>
    <p:extLst>
      <p:ext uri="{BB962C8B-B14F-4D97-AF65-F5344CB8AC3E}">
        <p14:creationId xmlns:p14="http://schemas.microsoft.com/office/powerpoint/2010/main" val="1772464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96983-9029-E582-73A1-24C8131C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Vehicles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4B0A6-650D-75F0-6198-5C1776583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Change:  Extension, expansion, and changes to electric vehicle tax credits, including a new credit for purchasing used EVs</a:t>
            </a:r>
          </a:p>
          <a:p>
            <a:r>
              <a:rPr lang="en-US" sz="3200" dirty="0"/>
              <a:t>Local Impact:  Changes will make EVs more affordable but challenges remain with manufacturers</a:t>
            </a:r>
          </a:p>
        </p:txBody>
      </p:sp>
    </p:spTree>
    <p:extLst>
      <p:ext uri="{BB962C8B-B14F-4D97-AF65-F5344CB8AC3E}">
        <p14:creationId xmlns:p14="http://schemas.microsoft.com/office/powerpoint/2010/main" val="1352178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0B4CD-3A11-C816-F00D-12F4606E4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www.cheqbayrenewables.org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50D7D-F72F-4349-8B2F-437B2EB31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cheqbayrenewables@gmail.com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F85BBB-3717-F755-0C02-2BF00DFC2645}"/>
              </a:ext>
            </a:extLst>
          </p:cNvPr>
          <p:cNvSpPr txBox="1"/>
          <p:nvPr/>
        </p:nvSpPr>
        <p:spPr>
          <a:xfrm>
            <a:off x="4562475" y="2324100"/>
            <a:ext cx="379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3453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7694F-76E2-6757-D004-9D145B452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 Reduction Act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E2108-0ACA-D118-6740-D7CE9BB03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Health Care</a:t>
            </a:r>
          </a:p>
          <a:p>
            <a:pPr lvl="1"/>
            <a:r>
              <a:rPr lang="en-US" dirty="0"/>
              <a:t>Cutting prescription drug costs</a:t>
            </a:r>
          </a:p>
          <a:p>
            <a:pPr lvl="1"/>
            <a:r>
              <a:rPr lang="en-US" dirty="0"/>
              <a:t>Lowering health care costs</a:t>
            </a:r>
          </a:p>
          <a:p>
            <a:r>
              <a:rPr lang="en-US" sz="2800" dirty="0"/>
              <a:t>Taxes</a:t>
            </a:r>
          </a:p>
          <a:p>
            <a:pPr lvl="1"/>
            <a:r>
              <a:rPr lang="en-US" dirty="0"/>
              <a:t>Making the tax code fairer</a:t>
            </a:r>
          </a:p>
          <a:p>
            <a:pPr lvl="1"/>
            <a:r>
              <a:rPr lang="en-US" dirty="0"/>
              <a:t>15% minimum tax on corporations</a:t>
            </a:r>
          </a:p>
          <a:p>
            <a:pPr lvl="1"/>
            <a:r>
              <a:rPr lang="en-US" dirty="0"/>
              <a:t>Deficit reduction</a:t>
            </a:r>
          </a:p>
          <a:p>
            <a:r>
              <a:rPr lang="en-US" sz="2800" dirty="0"/>
              <a:t>Clean Energy</a:t>
            </a:r>
          </a:p>
        </p:txBody>
      </p:sp>
    </p:spTree>
    <p:extLst>
      <p:ext uri="{BB962C8B-B14F-4D97-AF65-F5344CB8AC3E}">
        <p14:creationId xmlns:p14="http://schemas.microsoft.com/office/powerpoint/2010/main" val="279435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36D77-690B-182E-E7CF-E72EE04D8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Clean Energy – Federal Tax Credits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16DE0-1EFA-8EF7-6B25-AD79742AC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Change: Extends tax credit to 2032 and raises it to 30%</a:t>
            </a:r>
          </a:p>
          <a:p>
            <a:r>
              <a:rPr lang="en-US" sz="3200" dirty="0"/>
              <a:t>Local Impact:  Applies to area homes and businesses</a:t>
            </a:r>
          </a:p>
          <a:p>
            <a:r>
              <a:rPr lang="en-US" sz="3200" dirty="0"/>
              <a:t>Local installers will have greater business assurance</a:t>
            </a:r>
          </a:p>
        </p:txBody>
      </p:sp>
    </p:spTree>
    <p:extLst>
      <p:ext uri="{BB962C8B-B14F-4D97-AF65-F5344CB8AC3E}">
        <p14:creationId xmlns:p14="http://schemas.microsoft.com/office/powerpoint/2010/main" val="110304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554DF-1E54-39F6-B3B4-9343CB4D5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Pay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9CAA4-44CC-0820-4FAB-9A68B2058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Change:  Nonprofits, tribes, and municipalities who don’t pay taxes will get a 30% direct payment</a:t>
            </a:r>
          </a:p>
          <a:p>
            <a:r>
              <a:rPr lang="en-US" sz="3200" dirty="0"/>
              <a:t>Local Impact:  Levels the field for clean energy projects. A welcome financial incentive. Starts in 2023.</a:t>
            </a:r>
          </a:p>
        </p:txBody>
      </p:sp>
    </p:spTree>
    <p:extLst>
      <p:ext uri="{BB962C8B-B14F-4D97-AF65-F5344CB8AC3E}">
        <p14:creationId xmlns:p14="http://schemas.microsoft.com/office/powerpoint/2010/main" val="144670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4B410-2748-EF51-C751-7125616A1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 Charging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C5AC3-0061-AADE-AA74-100E43510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Change:  EV charging infrastructure eligible for the 30% tax credit starting in 2023</a:t>
            </a:r>
          </a:p>
          <a:p>
            <a:r>
              <a:rPr lang="en-US" sz="3200" dirty="0"/>
              <a:t>Local Impact:  Area businesses can use the 30% tax credit plus depreciation expense to pay for approximately 50% of an EV charging station. 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66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78188-B297-8432-C454-0903AEEF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USDA REAP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C7568-8EE1-072C-C6F7-8C81A8A20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Change: Rural Energy for America Program (REAP) will increase grant funding from 25% to 50%</a:t>
            </a:r>
          </a:p>
          <a:p>
            <a:r>
              <a:rPr lang="en-US" sz="3200" dirty="0"/>
              <a:t>Local Impact:  Local businesses can receive grants for up to 50% </a:t>
            </a:r>
          </a:p>
          <a:p>
            <a:r>
              <a:rPr lang="en-US" sz="3200" dirty="0"/>
              <a:t>In addition, they can use the 30% Investment Tax Credit (ITC) and depreciation expense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37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CA9AA-60DC-CD14-EEAB-02440FE83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Battery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E4AB7-F130-044B-EDCF-051CCFBDF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Change:  Stand-alone battery storage projects are now eligible for the 30% tax credit starting in 2023</a:t>
            </a:r>
          </a:p>
          <a:p>
            <a:r>
              <a:rPr lang="en-US" sz="3200" dirty="0"/>
              <a:t>Local Impact:  Existing solar PV systems can become more resilient by adding battery storage</a:t>
            </a:r>
          </a:p>
        </p:txBody>
      </p:sp>
    </p:spTree>
    <p:extLst>
      <p:ext uri="{BB962C8B-B14F-4D97-AF65-F5344CB8AC3E}">
        <p14:creationId xmlns:p14="http://schemas.microsoft.com/office/powerpoint/2010/main" val="205623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A6A20-C2B9-7E3D-CB87-50A2324D4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Residential Clean Energy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B9A0B-45E4-AD00-540F-F1626B6FF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Change:  Starting in 2023, the 30% tax credit applies to a multitude of new clean energy equipment.</a:t>
            </a:r>
          </a:p>
          <a:p>
            <a:r>
              <a:rPr lang="en-US" sz="3200" dirty="0"/>
              <a:t>Local Impact:  Most household clean energy projects and related expenses will be eligible.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46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E5A3-5108-BE8C-6859-502BCFAB3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 Office of Energy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E47FC-E6FC-7742-A32B-18F7FB4B5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Change:  WI’s state energy office will receive funds for home energy efficiency and electrification improvements.</a:t>
            </a:r>
          </a:p>
          <a:p>
            <a:r>
              <a:rPr lang="en-US" sz="3200" dirty="0"/>
              <a:t>Local Impact:  Programs will be income-contingent and come with rebate percentages and caps.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6128777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tf00001032_wac</Template>
  <TotalTime>2989</TotalTime>
  <Words>416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TM04033917[[fn=Berlin]]_novariants</vt:lpstr>
      <vt:lpstr>Inflation Reduction Act</vt:lpstr>
      <vt:lpstr>Inflation Reduction Act Components</vt:lpstr>
      <vt:lpstr>Focus on Clean Energy – Federal Tax Credits</vt:lpstr>
      <vt:lpstr>Direct Pay</vt:lpstr>
      <vt:lpstr>EV Charging</vt:lpstr>
      <vt:lpstr>USDA REAP</vt:lpstr>
      <vt:lpstr>Battery Storage</vt:lpstr>
      <vt:lpstr>Residential Clean Energy Property</vt:lpstr>
      <vt:lpstr>WI Office of Energy Innovation</vt:lpstr>
      <vt:lpstr>Geo-Thermal</vt:lpstr>
      <vt:lpstr>Electric Vehicles</vt:lpstr>
      <vt:lpstr>www.cheqbayrenewables.org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Inflation Reduction Act</dc:title>
  <dc:creator>William Bailey</dc:creator>
  <cp:lastModifiedBy>William Bailey</cp:lastModifiedBy>
  <cp:revision>1</cp:revision>
  <dcterms:created xsi:type="dcterms:W3CDTF">2022-09-22T03:03:22Z</dcterms:created>
  <dcterms:modified xsi:type="dcterms:W3CDTF">2022-09-24T16:02:30Z</dcterms:modified>
</cp:coreProperties>
</file>